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5" r:id="rId6"/>
    <p:sldId id="272" r:id="rId7"/>
    <p:sldId id="271" r:id="rId8"/>
    <p:sldId id="273" r:id="rId9"/>
    <p:sldId id="274" r:id="rId10"/>
    <p:sldId id="276" r:id="rId11"/>
    <p:sldId id="277" r:id="rId12"/>
    <p:sldId id="279" r:id="rId13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C3A"/>
    <a:srgbClr val="BC6336"/>
    <a:srgbClr val="2FCCF1"/>
    <a:srgbClr val="FC9834"/>
    <a:srgbClr val="30BA4D"/>
    <a:srgbClr val="FDB51D"/>
    <a:srgbClr val="F6C415"/>
    <a:srgbClr val="C070E7"/>
    <a:srgbClr val="935CF6"/>
    <a:srgbClr val="F95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77885"/>
  </p:normalViewPr>
  <p:slideViewPr>
    <p:cSldViewPr snapToGrid="0" snapToObjects="1" showGuides="1">
      <p:cViewPr varScale="1">
        <p:scale>
          <a:sx n="80" d="100"/>
          <a:sy n="80" d="100"/>
        </p:scale>
        <p:origin x="1776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03FECD-EED5-42F0-8997-52074B32A222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99572D6-B5D8-45B7-8348-3895C39CF073}">
      <dgm:prSet phldrT="[Texte]" custT="1"/>
      <dgm:spPr/>
      <dgm:t>
        <a:bodyPr/>
        <a:lstStyle/>
        <a:p>
          <a:r>
            <a:rPr lang="fr-FR" sz="1200" dirty="0">
              <a:solidFill>
                <a:srgbClr val="30BA4D"/>
              </a:solidFill>
            </a:rPr>
            <a:t>Les </a:t>
          </a:r>
          <a:r>
            <a:rPr lang="fr-FR" sz="1200" b="1" dirty="0">
              <a:solidFill>
                <a:srgbClr val="30BA4D"/>
              </a:solidFill>
            </a:rPr>
            <a:t>capteurs</a:t>
          </a:r>
          <a:r>
            <a:rPr lang="fr-FR" sz="1200" dirty="0">
              <a:solidFill>
                <a:srgbClr val="30BA4D"/>
              </a:solidFill>
            </a:rPr>
            <a:t> font des mesures</a:t>
          </a:r>
        </a:p>
      </dgm:t>
    </dgm:pt>
    <dgm:pt modelId="{B916B237-7323-429F-AAD1-60CDCD90375C}" type="parTrans" cxnId="{8CFE46D7-6C77-49EB-98D5-4948C073EB5D}">
      <dgm:prSet/>
      <dgm:spPr/>
      <dgm:t>
        <a:bodyPr/>
        <a:lstStyle/>
        <a:p>
          <a:endParaRPr lang="fr-FR"/>
        </a:p>
      </dgm:t>
    </dgm:pt>
    <dgm:pt modelId="{5EAEE78B-BB3A-444C-A1B7-B294743DCE6F}" type="sibTrans" cxnId="{8CFE46D7-6C77-49EB-98D5-4948C073EB5D}">
      <dgm:prSet/>
      <dgm:spPr>
        <a:solidFill>
          <a:srgbClr val="30BA4D"/>
        </a:solidFill>
      </dgm:spPr>
      <dgm:t>
        <a:bodyPr/>
        <a:lstStyle/>
        <a:p>
          <a:endParaRPr lang="fr-FR"/>
        </a:p>
      </dgm:t>
    </dgm:pt>
    <dgm:pt modelId="{505CC4AF-38B6-4699-95A8-2A0AD7D1FA41}">
      <dgm:prSet phldrT="[Texte]" custT="1"/>
      <dgm:spPr/>
      <dgm:t>
        <a:bodyPr/>
        <a:lstStyle/>
        <a:p>
          <a:r>
            <a:rPr lang="fr-FR" sz="1200" dirty="0">
              <a:solidFill>
                <a:srgbClr val="0070C0"/>
              </a:solidFill>
            </a:rPr>
            <a:t>Les </a:t>
          </a:r>
          <a:r>
            <a:rPr lang="fr-FR" sz="1200" b="1" dirty="0">
              <a:solidFill>
                <a:srgbClr val="0070C0"/>
              </a:solidFill>
            </a:rPr>
            <a:t>actionneurs</a:t>
          </a:r>
          <a:r>
            <a:rPr lang="fr-FR" sz="1200" dirty="0">
              <a:solidFill>
                <a:srgbClr val="0070C0"/>
              </a:solidFill>
            </a:rPr>
            <a:t> (moteurs) font bouger le robot</a:t>
          </a:r>
          <a:endParaRPr lang="fr-FR" sz="1200" dirty="0">
            <a:solidFill>
              <a:srgbClr val="30BA4D"/>
            </a:solidFill>
          </a:endParaRPr>
        </a:p>
      </dgm:t>
    </dgm:pt>
    <dgm:pt modelId="{C11BE413-F268-41A0-BE62-22A16B7BB483}" type="parTrans" cxnId="{AF250F1E-F472-4AB9-9EC7-0FC80EF076E8}">
      <dgm:prSet/>
      <dgm:spPr/>
      <dgm:t>
        <a:bodyPr/>
        <a:lstStyle/>
        <a:p>
          <a:endParaRPr lang="fr-FR"/>
        </a:p>
      </dgm:t>
    </dgm:pt>
    <dgm:pt modelId="{7AD11A53-6B32-4217-A801-38F20F86BFFC}" type="sibTrans" cxnId="{AF250F1E-F472-4AB9-9EC7-0FC80EF076E8}">
      <dgm:prSet/>
      <dgm:spPr>
        <a:solidFill>
          <a:srgbClr val="0070C0"/>
        </a:solidFill>
      </dgm:spPr>
      <dgm:t>
        <a:bodyPr/>
        <a:lstStyle/>
        <a:p>
          <a:endParaRPr lang="fr-FR"/>
        </a:p>
      </dgm:t>
    </dgm:pt>
    <dgm:pt modelId="{5684A12C-0104-48DF-B639-43F48766C6A4}">
      <dgm:prSet phldrT="[Texte]" custT="1"/>
      <dgm:spPr/>
      <dgm:t>
        <a:bodyPr/>
        <a:lstStyle/>
        <a:p>
          <a:r>
            <a:rPr lang="fr-FR" sz="1200" dirty="0">
              <a:solidFill>
                <a:srgbClr val="FF0000"/>
              </a:solidFill>
            </a:rPr>
            <a:t>Le </a:t>
          </a:r>
          <a:r>
            <a:rPr lang="fr-FR" sz="1200" b="1" dirty="0">
              <a:solidFill>
                <a:srgbClr val="FF0000"/>
              </a:solidFill>
            </a:rPr>
            <a:t>microcontrôleur </a:t>
          </a:r>
          <a:r>
            <a:rPr lang="fr-FR" sz="1200" dirty="0">
              <a:solidFill>
                <a:srgbClr val="FF0000"/>
              </a:solidFill>
            </a:rPr>
            <a:t>fait des calculs</a:t>
          </a:r>
          <a:endParaRPr lang="fr-FR" sz="1200" dirty="0">
            <a:solidFill>
              <a:srgbClr val="30BA4D"/>
            </a:solidFill>
          </a:endParaRPr>
        </a:p>
      </dgm:t>
    </dgm:pt>
    <dgm:pt modelId="{52637D69-60D4-41A4-8FA7-8FA40784DDEC}" type="parTrans" cxnId="{69D00C83-A000-4AB8-A4F8-8B01EDE328A8}">
      <dgm:prSet/>
      <dgm:spPr/>
      <dgm:t>
        <a:bodyPr/>
        <a:lstStyle/>
        <a:p>
          <a:endParaRPr lang="fr-FR"/>
        </a:p>
      </dgm:t>
    </dgm:pt>
    <dgm:pt modelId="{67EA0EB1-261D-46A3-90A5-EE6405BDD973}" type="sibTrans" cxnId="{69D00C83-A000-4AB8-A4F8-8B01EDE328A8}">
      <dgm:prSet/>
      <dgm:spPr/>
      <dgm:t>
        <a:bodyPr/>
        <a:lstStyle/>
        <a:p>
          <a:endParaRPr lang="fr-FR"/>
        </a:p>
      </dgm:t>
    </dgm:pt>
    <dgm:pt modelId="{F11D1B40-13B8-4F82-BA21-55ADF67CF1F6}" type="pres">
      <dgm:prSet presAssocID="{2C03FECD-EED5-42F0-8997-52074B32A222}" presName="cycle" presStyleCnt="0">
        <dgm:presLayoutVars>
          <dgm:dir/>
          <dgm:resizeHandles val="exact"/>
        </dgm:presLayoutVars>
      </dgm:prSet>
      <dgm:spPr/>
    </dgm:pt>
    <dgm:pt modelId="{408D8E32-7640-4D4C-8709-BFA38714E979}" type="pres">
      <dgm:prSet presAssocID="{5684A12C-0104-48DF-B639-43F48766C6A4}" presName="dummy" presStyleCnt="0"/>
      <dgm:spPr/>
    </dgm:pt>
    <dgm:pt modelId="{F5A78B38-C49D-45B6-A132-C21B85D641BB}" type="pres">
      <dgm:prSet presAssocID="{5684A12C-0104-48DF-B639-43F48766C6A4}" presName="node" presStyleLbl="revTx" presStyleIdx="0" presStyleCnt="3" custScaleX="121436">
        <dgm:presLayoutVars>
          <dgm:bulletEnabled val="1"/>
        </dgm:presLayoutVars>
      </dgm:prSet>
      <dgm:spPr/>
    </dgm:pt>
    <dgm:pt modelId="{3FEE18CB-1D5D-412D-8C5E-D0EC2E957BD7}" type="pres">
      <dgm:prSet presAssocID="{67EA0EB1-261D-46A3-90A5-EE6405BDD973}" presName="sibTrans" presStyleLbl="node1" presStyleIdx="0" presStyleCnt="3"/>
      <dgm:spPr/>
    </dgm:pt>
    <dgm:pt modelId="{A07DC392-F2F9-4852-B42F-2A8D67332031}" type="pres">
      <dgm:prSet presAssocID="{505CC4AF-38B6-4699-95A8-2A0AD7D1FA41}" presName="dummy" presStyleCnt="0"/>
      <dgm:spPr/>
    </dgm:pt>
    <dgm:pt modelId="{96AE54AE-4625-4F65-A2B7-893AE361E32C}" type="pres">
      <dgm:prSet presAssocID="{505CC4AF-38B6-4699-95A8-2A0AD7D1FA41}" presName="node" presStyleLbl="revTx" presStyleIdx="1" presStyleCnt="3">
        <dgm:presLayoutVars>
          <dgm:bulletEnabled val="1"/>
        </dgm:presLayoutVars>
      </dgm:prSet>
      <dgm:spPr/>
    </dgm:pt>
    <dgm:pt modelId="{69DC7BD2-6236-40EE-9655-740078741C52}" type="pres">
      <dgm:prSet presAssocID="{7AD11A53-6B32-4217-A801-38F20F86BFFC}" presName="sibTrans" presStyleLbl="node1" presStyleIdx="1" presStyleCnt="3"/>
      <dgm:spPr/>
    </dgm:pt>
    <dgm:pt modelId="{1C4DB6C0-0410-4EC3-87FD-78931FE0D0F4}" type="pres">
      <dgm:prSet presAssocID="{599572D6-B5D8-45B7-8348-3895C39CF073}" presName="dummy" presStyleCnt="0"/>
      <dgm:spPr/>
    </dgm:pt>
    <dgm:pt modelId="{EEDE2CC2-3262-453F-A11A-4F0234F1D247}" type="pres">
      <dgm:prSet presAssocID="{599572D6-B5D8-45B7-8348-3895C39CF073}" presName="node" presStyleLbl="revTx" presStyleIdx="2" presStyleCnt="3">
        <dgm:presLayoutVars>
          <dgm:bulletEnabled val="1"/>
        </dgm:presLayoutVars>
      </dgm:prSet>
      <dgm:spPr/>
    </dgm:pt>
    <dgm:pt modelId="{B048D1DF-CC23-4ACE-9A1C-09C495CEBE03}" type="pres">
      <dgm:prSet presAssocID="{5EAEE78B-BB3A-444C-A1B7-B294743DCE6F}" presName="sibTrans" presStyleLbl="node1" presStyleIdx="2" presStyleCnt="3"/>
      <dgm:spPr/>
    </dgm:pt>
  </dgm:ptLst>
  <dgm:cxnLst>
    <dgm:cxn modelId="{AF250F1E-F472-4AB9-9EC7-0FC80EF076E8}" srcId="{2C03FECD-EED5-42F0-8997-52074B32A222}" destId="{505CC4AF-38B6-4699-95A8-2A0AD7D1FA41}" srcOrd="1" destOrd="0" parTransId="{C11BE413-F268-41A0-BE62-22A16B7BB483}" sibTransId="{7AD11A53-6B32-4217-A801-38F20F86BFFC}"/>
    <dgm:cxn modelId="{752DCB41-047A-4B03-934D-1DB80F03993A}" type="presOf" srcId="{7AD11A53-6B32-4217-A801-38F20F86BFFC}" destId="{69DC7BD2-6236-40EE-9655-740078741C52}" srcOrd="0" destOrd="0" presId="urn:microsoft.com/office/officeart/2005/8/layout/cycle1"/>
    <dgm:cxn modelId="{79E8B26B-3D5B-4ECE-8D85-2142F909B4E8}" type="presOf" srcId="{67EA0EB1-261D-46A3-90A5-EE6405BDD973}" destId="{3FEE18CB-1D5D-412D-8C5E-D0EC2E957BD7}" srcOrd="0" destOrd="0" presId="urn:microsoft.com/office/officeart/2005/8/layout/cycle1"/>
    <dgm:cxn modelId="{69D00C83-A000-4AB8-A4F8-8B01EDE328A8}" srcId="{2C03FECD-EED5-42F0-8997-52074B32A222}" destId="{5684A12C-0104-48DF-B639-43F48766C6A4}" srcOrd="0" destOrd="0" parTransId="{52637D69-60D4-41A4-8FA7-8FA40784DDEC}" sibTransId="{67EA0EB1-261D-46A3-90A5-EE6405BDD973}"/>
    <dgm:cxn modelId="{54E0DB8D-9E5F-4EDD-B182-4E33C96AE76A}" type="presOf" srcId="{599572D6-B5D8-45B7-8348-3895C39CF073}" destId="{EEDE2CC2-3262-453F-A11A-4F0234F1D247}" srcOrd="0" destOrd="0" presId="urn:microsoft.com/office/officeart/2005/8/layout/cycle1"/>
    <dgm:cxn modelId="{76C6B5A3-42AB-490A-B96C-4C9F2DB76235}" type="presOf" srcId="{5EAEE78B-BB3A-444C-A1B7-B294743DCE6F}" destId="{B048D1DF-CC23-4ACE-9A1C-09C495CEBE03}" srcOrd="0" destOrd="0" presId="urn:microsoft.com/office/officeart/2005/8/layout/cycle1"/>
    <dgm:cxn modelId="{3F2490BD-7E2A-44FC-A133-59780022B80D}" type="presOf" srcId="{2C03FECD-EED5-42F0-8997-52074B32A222}" destId="{F11D1B40-13B8-4F82-BA21-55ADF67CF1F6}" srcOrd="0" destOrd="0" presId="urn:microsoft.com/office/officeart/2005/8/layout/cycle1"/>
    <dgm:cxn modelId="{046F73C1-56D2-4DF5-9EF5-D3D7C6A41BD4}" type="presOf" srcId="{505CC4AF-38B6-4699-95A8-2A0AD7D1FA41}" destId="{96AE54AE-4625-4F65-A2B7-893AE361E32C}" srcOrd="0" destOrd="0" presId="urn:microsoft.com/office/officeart/2005/8/layout/cycle1"/>
    <dgm:cxn modelId="{8CFE46D7-6C77-49EB-98D5-4948C073EB5D}" srcId="{2C03FECD-EED5-42F0-8997-52074B32A222}" destId="{599572D6-B5D8-45B7-8348-3895C39CF073}" srcOrd="2" destOrd="0" parTransId="{B916B237-7323-429F-AAD1-60CDCD90375C}" sibTransId="{5EAEE78B-BB3A-444C-A1B7-B294743DCE6F}"/>
    <dgm:cxn modelId="{D1E03CE4-357A-4232-9CE4-55B3557B40A8}" type="presOf" srcId="{5684A12C-0104-48DF-B639-43F48766C6A4}" destId="{F5A78B38-C49D-45B6-A132-C21B85D641BB}" srcOrd="0" destOrd="0" presId="urn:microsoft.com/office/officeart/2005/8/layout/cycle1"/>
    <dgm:cxn modelId="{BE9E3DE5-53EE-4906-A8D3-3DAD582C3C08}" type="presParOf" srcId="{F11D1B40-13B8-4F82-BA21-55ADF67CF1F6}" destId="{408D8E32-7640-4D4C-8709-BFA38714E979}" srcOrd="0" destOrd="0" presId="urn:microsoft.com/office/officeart/2005/8/layout/cycle1"/>
    <dgm:cxn modelId="{3A0F6E88-99A6-4A00-AC81-446E61080F0A}" type="presParOf" srcId="{F11D1B40-13B8-4F82-BA21-55ADF67CF1F6}" destId="{F5A78B38-C49D-45B6-A132-C21B85D641BB}" srcOrd="1" destOrd="0" presId="urn:microsoft.com/office/officeart/2005/8/layout/cycle1"/>
    <dgm:cxn modelId="{C0D4CC13-B94E-4DD4-B27B-1A9A9D0A5A59}" type="presParOf" srcId="{F11D1B40-13B8-4F82-BA21-55ADF67CF1F6}" destId="{3FEE18CB-1D5D-412D-8C5E-D0EC2E957BD7}" srcOrd="2" destOrd="0" presId="urn:microsoft.com/office/officeart/2005/8/layout/cycle1"/>
    <dgm:cxn modelId="{E805E455-506E-4637-972D-2FCD1345FCAB}" type="presParOf" srcId="{F11D1B40-13B8-4F82-BA21-55ADF67CF1F6}" destId="{A07DC392-F2F9-4852-B42F-2A8D67332031}" srcOrd="3" destOrd="0" presId="urn:microsoft.com/office/officeart/2005/8/layout/cycle1"/>
    <dgm:cxn modelId="{CC8F564B-57B4-498B-97FD-3021AC5D07FB}" type="presParOf" srcId="{F11D1B40-13B8-4F82-BA21-55ADF67CF1F6}" destId="{96AE54AE-4625-4F65-A2B7-893AE361E32C}" srcOrd="4" destOrd="0" presId="urn:microsoft.com/office/officeart/2005/8/layout/cycle1"/>
    <dgm:cxn modelId="{8AF85346-F2F3-410A-95E0-BFC753DAB348}" type="presParOf" srcId="{F11D1B40-13B8-4F82-BA21-55ADF67CF1F6}" destId="{69DC7BD2-6236-40EE-9655-740078741C52}" srcOrd="5" destOrd="0" presId="urn:microsoft.com/office/officeart/2005/8/layout/cycle1"/>
    <dgm:cxn modelId="{F35F59B8-C44E-4DE8-9DA3-45A7C10497F8}" type="presParOf" srcId="{F11D1B40-13B8-4F82-BA21-55ADF67CF1F6}" destId="{1C4DB6C0-0410-4EC3-87FD-78931FE0D0F4}" srcOrd="6" destOrd="0" presId="urn:microsoft.com/office/officeart/2005/8/layout/cycle1"/>
    <dgm:cxn modelId="{384FEBB4-E8A6-4FCA-85C9-B9900065F03E}" type="presParOf" srcId="{F11D1B40-13B8-4F82-BA21-55ADF67CF1F6}" destId="{EEDE2CC2-3262-453F-A11A-4F0234F1D247}" srcOrd="7" destOrd="0" presId="urn:microsoft.com/office/officeart/2005/8/layout/cycle1"/>
    <dgm:cxn modelId="{8CCDE723-8D03-4946-B041-9A99357543AB}" type="presParOf" srcId="{F11D1B40-13B8-4F82-BA21-55ADF67CF1F6}" destId="{B048D1DF-CC23-4ACE-9A1C-09C495CEBE0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8B38-C49D-45B6-A132-C21B85D641BB}">
      <dsp:nvSpPr>
        <dsp:cNvPr id="0" name=""/>
        <dsp:cNvSpPr/>
      </dsp:nvSpPr>
      <dsp:spPr>
        <a:xfrm>
          <a:off x="2482804" y="212399"/>
          <a:ext cx="1318377" cy="108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srgbClr val="FF0000"/>
              </a:solidFill>
            </a:rPr>
            <a:t>Le </a:t>
          </a:r>
          <a:r>
            <a:rPr lang="fr-FR" sz="1200" b="1" kern="1200" dirty="0">
              <a:solidFill>
                <a:srgbClr val="FF0000"/>
              </a:solidFill>
            </a:rPr>
            <a:t>microcontrôleur </a:t>
          </a:r>
          <a:r>
            <a:rPr lang="fr-FR" sz="1200" kern="1200" dirty="0">
              <a:solidFill>
                <a:srgbClr val="FF0000"/>
              </a:solidFill>
            </a:rPr>
            <a:t>fait des calculs</a:t>
          </a:r>
          <a:endParaRPr lang="fr-FR" sz="1200" kern="1200" dirty="0">
            <a:solidFill>
              <a:srgbClr val="30BA4D"/>
            </a:solidFill>
          </a:endParaRPr>
        </a:p>
      </dsp:txBody>
      <dsp:txXfrm>
        <a:off x="2482804" y="212399"/>
        <a:ext cx="1318377" cy="1085655"/>
      </dsp:txXfrm>
    </dsp:sp>
    <dsp:sp modelId="{3FEE18CB-1D5D-412D-8C5E-D0EC2E957BD7}">
      <dsp:nvSpPr>
        <dsp:cNvPr id="0" name=""/>
        <dsp:cNvSpPr/>
      </dsp:nvSpPr>
      <dsp:spPr>
        <a:xfrm>
          <a:off x="946051" y="-1065"/>
          <a:ext cx="2566481" cy="2566481"/>
        </a:xfrm>
        <a:prstGeom prst="circularArrow">
          <a:avLst>
            <a:gd name="adj1" fmla="val 8249"/>
            <a:gd name="adj2" fmla="val 576143"/>
            <a:gd name="adj3" fmla="val 2963738"/>
            <a:gd name="adj4" fmla="val 51802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E54AE-4625-4F65-A2B7-893AE361E32C}">
      <dsp:nvSpPr>
        <dsp:cNvPr id="0" name=""/>
        <dsp:cNvSpPr/>
      </dsp:nvSpPr>
      <dsp:spPr>
        <a:xfrm>
          <a:off x="1686464" y="1793243"/>
          <a:ext cx="1085655" cy="108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srgbClr val="0070C0"/>
              </a:solidFill>
            </a:rPr>
            <a:t>Les </a:t>
          </a:r>
          <a:r>
            <a:rPr lang="fr-FR" sz="1200" b="1" kern="1200" dirty="0">
              <a:solidFill>
                <a:srgbClr val="0070C0"/>
              </a:solidFill>
            </a:rPr>
            <a:t>actionneurs</a:t>
          </a:r>
          <a:r>
            <a:rPr lang="fr-FR" sz="1200" kern="1200" dirty="0">
              <a:solidFill>
                <a:srgbClr val="0070C0"/>
              </a:solidFill>
            </a:rPr>
            <a:t> (moteurs) font bouger le robot</a:t>
          </a:r>
          <a:endParaRPr lang="fr-FR" sz="1200" kern="1200" dirty="0">
            <a:solidFill>
              <a:srgbClr val="30BA4D"/>
            </a:solidFill>
          </a:endParaRPr>
        </a:p>
      </dsp:txBody>
      <dsp:txXfrm>
        <a:off x="1686464" y="1793243"/>
        <a:ext cx="1085655" cy="1085655"/>
      </dsp:txXfrm>
    </dsp:sp>
    <dsp:sp modelId="{69DC7BD2-6236-40EE-9655-740078741C52}">
      <dsp:nvSpPr>
        <dsp:cNvPr id="0" name=""/>
        <dsp:cNvSpPr/>
      </dsp:nvSpPr>
      <dsp:spPr>
        <a:xfrm>
          <a:off x="946051" y="-1065"/>
          <a:ext cx="2566481" cy="2566481"/>
        </a:xfrm>
        <a:prstGeom prst="circularArrow">
          <a:avLst>
            <a:gd name="adj1" fmla="val 8249"/>
            <a:gd name="adj2" fmla="val 576143"/>
            <a:gd name="adj3" fmla="val 10172056"/>
            <a:gd name="adj4" fmla="val 7260120"/>
            <a:gd name="adj5" fmla="val 9624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E2CC2-3262-453F-A11A-4F0234F1D247}">
      <dsp:nvSpPr>
        <dsp:cNvPr id="0" name=""/>
        <dsp:cNvSpPr/>
      </dsp:nvSpPr>
      <dsp:spPr>
        <a:xfrm>
          <a:off x="773763" y="212399"/>
          <a:ext cx="1085655" cy="108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srgbClr val="30BA4D"/>
              </a:solidFill>
            </a:rPr>
            <a:t>Les </a:t>
          </a:r>
          <a:r>
            <a:rPr lang="fr-FR" sz="1200" b="1" kern="1200" dirty="0">
              <a:solidFill>
                <a:srgbClr val="30BA4D"/>
              </a:solidFill>
            </a:rPr>
            <a:t>capteurs</a:t>
          </a:r>
          <a:r>
            <a:rPr lang="fr-FR" sz="1200" kern="1200" dirty="0">
              <a:solidFill>
                <a:srgbClr val="30BA4D"/>
              </a:solidFill>
            </a:rPr>
            <a:t> font des mesures</a:t>
          </a:r>
        </a:p>
      </dsp:txBody>
      <dsp:txXfrm>
        <a:off x="773763" y="212399"/>
        <a:ext cx="1085655" cy="1085655"/>
      </dsp:txXfrm>
    </dsp:sp>
    <dsp:sp modelId="{B048D1DF-CC23-4ACE-9A1C-09C495CEBE03}">
      <dsp:nvSpPr>
        <dsp:cNvPr id="0" name=""/>
        <dsp:cNvSpPr/>
      </dsp:nvSpPr>
      <dsp:spPr>
        <a:xfrm>
          <a:off x="946051" y="-1065"/>
          <a:ext cx="2566481" cy="2566481"/>
        </a:xfrm>
        <a:prstGeom prst="circularArrow">
          <a:avLst>
            <a:gd name="adj1" fmla="val 8249"/>
            <a:gd name="adj2" fmla="val 576143"/>
            <a:gd name="adj3" fmla="val 16458989"/>
            <a:gd name="adj4" fmla="val 14967247"/>
            <a:gd name="adj5" fmla="val 9624"/>
          </a:avLst>
        </a:prstGeom>
        <a:solidFill>
          <a:srgbClr val="30BA4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17.02.2022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‹N°›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17/02/2022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8862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4139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69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JOURNÉE OSER TOUS LES MÉTIERS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mojipedia.org/thinking-face/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1" r="901"/>
          <a:stretch>
            <a:fillRect/>
          </a:stretch>
        </p:blipFill>
        <p:spPr>
          <a:xfrm>
            <a:off x="233215" y="-216796"/>
            <a:ext cx="7904237" cy="5006606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Tinguely</a:t>
            </a:r>
            <a:br>
              <a:rPr lang="fr-CH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</a:br>
            <a:r>
              <a:rPr lang="fr-CH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EV3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>
                <a:latin typeface="Suisse Int'l Light" panose="020B0304000000000000" pitchFamily="34" charset="-78"/>
                <a:cs typeface="Suisse Int'l Light" panose="020B0304000000000000" pitchFamily="34" charset="-78"/>
              </a:rPr>
              <a:t>Qu’est-ce que la robotique ?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49" y="4440264"/>
            <a:ext cx="782231" cy="507975"/>
          </a:xfrm>
        </p:spPr>
        <p:txBody>
          <a:bodyPr/>
          <a:lstStyle/>
          <a:p>
            <a:r>
              <a:rPr lang="fr-CH" b="1" dirty="0"/>
              <a:t>Service de promotion des sciences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75" y="1767875"/>
            <a:ext cx="3806112" cy="2591121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86995" cy="1072753"/>
          </a:xfrm>
        </p:spPr>
        <p:txBody>
          <a:bodyPr/>
          <a:lstStyle/>
          <a:p>
            <a:r>
              <a:rPr lang="fr-FR" dirty="0"/>
              <a:t>Objectif : Introduire la robotique avec un EV3</a:t>
            </a:r>
          </a:p>
        </p:txBody>
      </p:sp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 txBox="1">
            <a:spLocks/>
          </p:cNvSpPr>
          <p:nvPr/>
        </p:nvSpPr>
        <p:spPr>
          <a:xfrm>
            <a:off x="728902" y="1461190"/>
            <a:ext cx="1493096" cy="417343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3 parties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501911" y="125567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>
                <a:solidFill>
                  <a:srgbClr val="0070C0"/>
                </a:solidFill>
              </a:rPr>
              <a:t>Moteurs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956313" y="1953998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>
                <a:solidFill>
                  <a:srgbClr val="FF0000"/>
                </a:solidFill>
              </a:rPr>
              <a:t>Brique EV3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728176" y="4269046"/>
            <a:ext cx="72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200" dirty="0">
                <a:solidFill>
                  <a:srgbClr val="00B050"/>
                </a:solidFill>
              </a:rPr>
              <a:t>Capteur</a:t>
            </a:r>
          </a:p>
          <a:p>
            <a:pPr algn="ctr"/>
            <a:r>
              <a:rPr lang="fr-CH" sz="1200" dirty="0">
                <a:solidFill>
                  <a:srgbClr val="00B050"/>
                </a:solidFill>
              </a:rPr>
              <a:t>tactile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201113" y="3181088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200" dirty="0">
                <a:solidFill>
                  <a:srgbClr val="00B050"/>
                </a:solidFill>
              </a:rPr>
              <a:t>Capteur de</a:t>
            </a:r>
          </a:p>
          <a:p>
            <a:pPr algn="ctr"/>
            <a:r>
              <a:rPr lang="fr-CH" sz="1200" dirty="0">
                <a:solidFill>
                  <a:srgbClr val="00B050"/>
                </a:solidFill>
              </a:rPr>
              <a:t>luminosité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030181" y="1798350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200" dirty="0">
                <a:solidFill>
                  <a:srgbClr val="00B050"/>
                </a:solidFill>
              </a:rPr>
              <a:t>Capteur</a:t>
            </a:r>
          </a:p>
          <a:p>
            <a:pPr algn="ctr"/>
            <a:r>
              <a:rPr lang="fr-CH" sz="1200" dirty="0">
                <a:solidFill>
                  <a:srgbClr val="00B050"/>
                </a:solidFill>
              </a:rPr>
              <a:t>de distance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329325" y="290936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>
                <a:solidFill>
                  <a:srgbClr val="0070C0"/>
                </a:solidFill>
              </a:rPr>
              <a:t>Écran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553400" y="373078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200" dirty="0">
                <a:solidFill>
                  <a:srgbClr val="00B050"/>
                </a:solidFill>
              </a:rPr>
              <a:t>Capteur</a:t>
            </a:r>
          </a:p>
          <a:p>
            <a:pPr algn="ctr"/>
            <a:r>
              <a:rPr lang="fr-CH" sz="1200" dirty="0">
                <a:solidFill>
                  <a:srgbClr val="00B050"/>
                </a:solidFill>
              </a:rPr>
              <a:t>d’inclinaison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439970" y="3361538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>
                <a:solidFill>
                  <a:srgbClr val="0070C0"/>
                </a:solidFill>
              </a:rPr>
              <a:t>Haut-parleur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5673692" y="2410179"/>
            <a:ext cx="349257" cy="502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2"/>
          </p:cNvCxnSpPr>
          <p:nvPr/>
        </p:nvCxnSpPr>
        <p:spPr>
          <a:xfrm flipH="1">
            <a:off x="5680786" y="1532670"/>
            <a:ext cx="190778" cy="289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5947562" y="2940984"/>
            <a:ext cx="222106" cy="410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6744569" y="2194253"/>
            <a:ext cx="348451" cy="259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>
            <a:off x="8161228" y="2231460"/>
            <a:ext cx="123456" cy="3003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 flipV="1">
            <a:off x="7953414" y="3325768"/>
            <a:ext cx="279093" cy="67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 flipV="1">
            <a:off x="7490149" y="3729035"/>
            <a:ext cx="243697" cy="148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 flipV="1">
            <a:off x="6890413" y="4111096"/>
            <a:ext cx="168068" cy="190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Diagramme 43"/>
          <p:cNvGraphicFramePr/>
          <p:nvPr/>
        </p:nvGraphicFramePr>
        <p:xfrm>
          <a:off x="373865" y="1654982"/>
          <a:ext cx="4574945" cy="2879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ZoneTexte 44"/>
          <p:cNvSpPr txBox="1"/>
          <p:nvPr/>
        </p:nvSpPr>
        <p:spPr>
          <a:xfrm>
            <a:off x="2061151" y="1782962"/>
            <a:ext cx="95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000" b="1" dirty="0">
                <a:solidFill>
                  <a:schemeClr val="bg1"/>
                </a:solidFill>
              </a:rPr>
              <a:t>mesures</a:t>
            </a:r>
          </a:p>
        </p:txBody>
      </p:sp>
      <p:sp>
        <p:nvSpPr>
          <p:cNvPr id="46" name="ZoneTexte 45"/>
          <p:cNvSpPr txBox="1"/>
          <p:nvPr/>
        </p:nvSpPr>
        <p:spPr>
          <a:xfrm rot="18196580">
            <a:off x="2996576" y="3288811"/>
            <a:ext cx="95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000" b="1" dirty="0">
                <a:solidFill>
                  <a:schemeClr val="bg1"/>
                </a:solidFill>
              </a:rPr>
              <a:t>commandes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Tinguely EV3</a:t>
            </a:r>
          </a:p>
        </p:txBody>
      </p:sp>
    </p:spTree>
    <p:extLst>
      <p:ext uri="{BB962C8B-B14F-4D97-AF65-F5344CB8AC3E}">
        <p14:creationId xmlns:p14="http://schemas.microsoft.com/office/powerpoint/2010/main" val="137688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86995" cy="1072753"/>
          </a:xfrm>
        </p:spPr>
        <p:txBody>
          <a:bodyPr/>
          <a:lstStyle/>
          <a:p>
            <a:r>
              <a:rPr lang="fr-FR" dirty="0"/>
              <a:t>Objectif : Expliquer comment on programme</a:t>
            </a:r>
          </a:p>
        </p:txBody>
      </p:sp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 txBox="1">
            <a:spLocks/>
          </p:cNvSpPr>
          <p:nvPr/>
        </p:nvSpPr>
        <p:spPr>
          <a:xfrm>
            <a:off x="930603" y="3072787"/>
            <a:ext cx="7535537" cy="24000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11" name="Forme libre 10"/>
          <p:cNvSpPr/>
          <p:nvPr/>
        </p:nvSpPr>
        <p:spPr>
          <a:xfrm rot="11861421" flipH="1">
            <a:off x="1933299" y="3266185"/>
            <a:ext cx="304800" cy="276447"/>
          </a:xfrm>
          <a:custGeom>
            <a:avLst/>
            <a:gdLst>
              <a:gd name="connsiteX0" fmla="*/ 0 w 609600"/>
              <a:gd name="connsiteY0" fmla="*/ 559982 h 559982"/>
              <a:gd name="connsiteX1" fmla="*/ 219740 w 609600"/>
              <a:gd name="connsiteY1" fmla="*/ 127591 h 559982"/>
              <a:gd name="connsiteX2" fmla="*/ 609600 w 609600"/>
              <a:gd name="connsiteY2" fmla="*/ 0 h 55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59982">
                <a:moveTo>
                  <a:pt x="0" y="559982"/>
                </a:moveTo>
                <a:cubicBezTo>
                  <a:pt x="59070" y="390451"/>
                  <a:pt x="118140" y="220921"/>
                  <a:pt x="219740" y="127591"/>
                </a:cubicBezTo>
                <a:cubicBezTo>
                  <a:pt x="321340" y="34261"/>
                  <a:pt x="532809" y="16539"/>
                  <a:pt x="60960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 txBox="1">
            <a:spLocks/>
          </p:cNvSpPr>
          <p:nvPr/>
        </p:nvSpPr>
        <p:spPr>
          <a:xfrm>
            <a:off x="6581688" y="3133317"/>
            <a:ext cx="1303152" cy="73648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b="1" dirty="0"/>
              <a:t>pour que le robot nous comprenne.</a:t>
            </a:r>
          </a:p>
        </p:txBody>
      </p:sp>
      <p:sp>
        <p:nvSpPr>
          <p:cNvPr id="13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 txBox="1">
            <a:spLocks/>
          </p:cNvSpPr>
          <p:nvPr/>
        </p:nvSpPr>
        <p:spPr>
          <a:xfrm>
            <a:off x="2111211" y="3380829"/>
            <a:ext cx="1859104" cy="464199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b="1" dirty="0">
                <a:solidFill>
                  <a:srgbClr val="FF0000"/>
                </a:solidFill>
              </a:rPr>
              <a:t>C’est comme une recette de cuisine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Tinguely EV3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30" y="1443404"/>
            <a:ext cx="2088273" cy="139218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47" y="1444881"/>
            <a:ext cx="1000815" cy="100081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71" y="3022667"/>
            <a:ext cx="798033" cy="798033"/>
          </a:xfrm>
          <a:prstGeom prst="rect">
            <a:avLst/>
          </a:prstGeom>
        </p:spPr>
      </p:pic>
      <p:sp>
        <p:nvSpPr>
          <p:cNvPr id="21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 txBox="1">
            <a:spLocks/>
          </p:cNvSpPr>
          <p:nvPr/>
        </p:nvSpPr>
        <p:spPr>
          <a:xfrm>
            <a:off x="637791" y="2522079"/>
            <a:ext cx="1945663" cy="585731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b="1" dirty="0"/>
              <a:t>Réfléchir aux </a:t>
            </a:r>
            <a:r>
              <a:rPr lang="fr-FR" sz="1400" b="1" u="sng" dirty="0"/>
              <a:t>instructions</a:t>
            </a:r>
            <a:r>
              <a:rPr lang="fr-FR" sz="1400" b="1" dirty="0"/>
              <a:t> et créer un </a:t>
            </a:r>
            <a:r>
              <a:rPr lang="fr-FR" sz="1400" b="1" u="sng" dirty="0"/>
              <a:t>algorithme</a:t>
            </a:r>
          </a:p>
        </p:txBody>
      </p: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 txBox="1">
            <a:spLocks/>
          </p:cNvSpPr>
          <p:nvPr/>
        </p:nvSpPr>
        <p:spPr>
          <a:xfrm>
            <a:off x="3729368" y="2120833"/>
            <a:ext cx="2595290" cy="684809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b="1" dirty="0"/>
              <a:t>puis les transmettre à l’ordinateur avec un </a:t>
            </a:r>
            <a:r>
              <a:rPr lang="fr-FR" sz="1400" b="1" u="sng" dirty="0"/>
              <a:t>langage de programmation</a:t>
            </a:r>
          </a:p>
        </p:txBody>
      </p:sp>
      <p:cxnSp>
        <p:nvCxnSpPr>
          <p:cNvPr id="25" name="Connecteur en arc 24"/>
          <p:cNvCxnSpPr/>
          <p:nvPr/>
        </p:nvCxnSpPr>
        <p:spPr>
          <a:xfrm>
            <a:off x="2413447" y="1988888"/>
            <a:ext cx="2139188" cy="1472641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rc 31"/>
          <p:cNvCxnSpPr/>
          <p:nvPr/>
        </p:nvCxnSpPr>
        <p:spPr>
          <a:xfrm flipV="1">
            <a:off x="5906579" y="2335569"/>
            <a:ext cx="1419639" cy="1068839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36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86995" cy="1072753"/>
          </a:xfrm>
        </p:spPr>
        <p:txBody>
          <a:bodyPr/>
          <a:lstStyle/>
          <a:p>
            <a:r>
              <a:rPr lang="fr-FR" dirty="0"/>
              <a:t>On programme en général avec un logiciel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59" y="1029446"/>
            <a:ext cx="6097523" cy="3810952"/>
          </a:xfrm>
        </p:spPr>
      </p:pic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Tinguely EV3</a:t>
            </a:r>
          </a:p>
        </p:txBody>
      </p:sp>
    </p:spTree>
    <p:extLst>
      <p:ext uri="{BB962C8B-B14F-4D97-AF65-F5344CB8AC3E}">
        <p14:creationId xmlns:p14="http://schemas.microsoft.com/office/powerpoint/2010/main" val="268566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86995" cy="1072753"/>
          </a:xfrm>
        </p:spPr>
        <p:txBody>
          <a:bodyPr/>
          <a:lstStyle/>
          <a:p>
            <a:r>
              <a:rPr lang="fr-FR" dirty="0"/>
              <a:t>Et si on utilisait une interface tangible ?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Tinguely EV3</a:t>
            </a:r>
          </a:p>
        </p:txBody>
      </p:sp>
      <p:pic>
        <p:nvPicPr>
          <p:cNvPr id="1026" name="Picture 2" descr="Interface utilisateur tangible">
            <a:extLst>
              <a:ext uri="{FF2B5EF4-FFF2-40B4-BE49-F238E27FC236}">
                <a16:creationId xmlns:a16="http://schemas.microsoft.com/office/drawing/2014/main" id="{45328AD3-2ACF-4119-B53A-EC1B210A31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23" y="1306513"/>
            <a:ext cx="3286016" cy="33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ngible user interface - Alchetron, the free social encyclopedia">
            <a:extLst>
              <a:ext uri="{FF2B5EF4-FFF2-40B4-BE49-F238E27FC236}">
                <a16:creationId xmlns:a16="http://schemas.microsoft.com/office/drawing/2014/main" id="{AE501279-7AD7-477E-BB45-BD014FD8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47" y="1713706"/>
            <a:ext cx="34258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DFFC07B-81B6-450B-A73F-EE9889C7EBCE}"/>
              </a:ext>
            </a:extLst>
          </p:cNvPr>
          <p:cNvSpPr txBox="1"/>
          <p:nvPr/>
        </p:nvSpPr>
        <p:spPr>
          <a:xfrm>
            <a:off x="1210523" y="1306513"/>
            <a:ext cx="747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0" i="0" u="none" strike="noStrike" dirty="0">
                <a:solidFill>
                  <a:srgbClr val="8AB4F8"/>
                </a:solidFill>
                <a:effectLst/>
                <a:latin typeface="arial" panose="020B0604020202020204" pitchFamily="34" charset="0"/>
              </a:rPr>
              <a:t>🤔</a:t>
            </a:r>
            <a:endParaRPr lang="en-GB" sz="3200" b="0" i="0" u="none" strike="noStrike" dirty="0">
              <a:solidFill>
                <a:srgbClr val="8AB4F8"/>
              </a:solidFill>
              <a:effectLst/>
              <a:latin typeface="arial" panose="020B0604020202020204" pitchFamily="34" charset="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77155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86995" cy="1072753"/>
          </a:xfrm>
        </p:spPr>
        <p:txBody>
          <a:bodyPr/>
          <a:lstStyle/>
          <a:p>
            <a:r>
              <a:rPr lang="fr-FR" dirty="0"/>
              <a:t>Déjà utilisé pour s’entrainer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Tinguely EV3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1766630-6F61-4FFA-AF88-E33B16DC41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86" y="1167964"/>
            <a:ext cx="4056590" cy="27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ctor Scratch Blocks | ScratchEd">
            <a:extLst>
              <a:ext uri="{FF2B5EF4-FFF2-40B4-BE49-F238E27FC236}">
                <a16:creationId xmlns:a16="http://schemas.microsoft.com/office/drawing/2014/main" id="{B32691CE-6E04-420D-8AAA-77981DC02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t="10940" r="3137" b="8501"/>
          <a:stretch/>
        </p:blipFill>
        <p:spPr bwMode="auto">
          <a:xfrm>
            <a:off x="5653682" y="1203785"/>
            <a:ext cx="2627073" cy="26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6A0EF301-AFB0-4972-B460-0D4952673365}"/>
              </a:ext>
            </a:extLst>
          </p:cNvPr>
          <p:cNvSpPr txBox="1">
            <a:spLocks/>
          </p:cNvSpPr>
          <p:nvPr/>
        </p:nvSpPr>
        <p:spPr>
          <a:xfrm>
            <a:off x="4665142" y="4294797"/>
            <a:ext cx="3614599" cy="372327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b="1" dirty="0">
                <a:solidFill>
                  <a:srgbClr val="FF0000"/>
                </a:solidFill>
              </a:rPr>
              <a:t>Mais il faut ensuite toujours utiliser un ordinateur pour tester son code et apprendre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8216ED9-A01B-4FF7-8577-A7382C830541}"/>
              </a:ext>
            </a:extLst>
          </p:cNvPr>
          <p:cNvSpPr/>
          <p:nvPr/>
        </p:nvSpPr>
        <p:spPr>
          <a:xfrm>
            <a:off x="4371302" y="4304302"/>
            <a:ext cx="353316" cy="3533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/>
              <a:t>!</a:t>
            </a:r>
            <a:endParaRPr lang="fr-CH" sz="1800" b="1" dirty="0"/>
          </a:p>
        </p:txBody>
      </p:sp>
    </p:spTree>
    <p:extLst>
      <p:ext uri="{BB962C8B-B14F-4D97-AF65-F5344CB8AC3E}">
        <p14:creationId xmlns:p14="http://schemas.microsoft.com/office/powerpoint/2010/main" val="9502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86995" cy="1072753"/>
          </a:xfrm>
        </p:spPr>
        <p:txBody>
          <a:bodyPr/>
          <a:lstStyle/>
          <a:p>
            <a:r>
              <a:rPr lang="fr-FR" dirty="0"/>
              <a:t>Et si on rendait les blocs intelligents ?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Tinguely EV3</a:t>
            </a:r>
          </a:p>
        </p:txBody>
      </p:sp>
      <p:pic>
        <p:nvPicPr>
          <p:cNvPr id="3074" name="Picture 2" descr="LEGO 45500 MINDSTORMS EV3 Intelligent Brick | 673419196390 | BRICKshop -  LEGO en DUPLO specialist">
            <a:extLst>
              <a:ext uri="{FF2B5EF4-FFF2-40B4-BE49-F238E27FC236}">
                <a16:creationId xmlns:a16="http://schemas.microsoft.com/office/drawing/2014/main" id="{1E6AA623-7AE3-48B1-9D88-3A45E4F5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28" y="2826362"/>
            <a:ext cx="2985648" cy="195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4 MODEL B/1GB | Raspberry Pi 4 1.5GHz Quatre-Coeur, 1GB RAM | Distrelec  Suisse">
            <a:extLst>
              <a:ext uri="{FF2B5EF4-FFF2-40B4-BE49-F238E27FC236}">
                <a16:creationId xmlns:a16="http://schemas.microsoft.com/office/drawing/2014/main" id="{E44D0EFF-3A47-40FD-B4AE-D8E906B5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51" y="966857"/>
            <a:ext cx="1781681" cy="9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06AFAE0-B806-40D8-AAD8-94CDE4CFB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11" y="1767484"/>
            <a:ext cx="2746375" cy="3244984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  <a:scene3d>
            <a:camera prst="orthographicFront">
              <a:rot lat="1351262" lon="1633572" rev="668904"/>
            </a:camera>
            <a:lightRig rig="threePt" dir="t"/>
          </a:scene3d>
        </p:spPr>
      </p:pic>
      <p:sp>
        <p:nvSpPr>
          <p:cNvPr id="16" name="Forme libre 16">
            <a:extLst>
              <a:ext uri="{FF2B5EF4-FFF2-40B4-BE49-F238E27FC236}">
                <a16:creationId xmlns:a16="http://schemas.microsoft.com/office/drawing/2014/main" id="{7884D1E2-7EDC-4CE0-8703-395FAD7BDC4F}"/>
              </a:ext>
            </a:extLst>
          </p:cNvPr>
          <p:cNvSpPr/>
          <p:nvPr/>
        </p:nvSpPr>
        <p:spPr>
          <a:xfrm rot="16440660">
            <a:off x="998918" y="1907076"/>
            <a:ext cx="445326" cy="398990"/>
          </a:xfrm>
          <a:custGeom>
            <a:avLst/>
            <a:gdLst>
              <a:gd name="connsiteX0" fmla="*/ 0 w 609600"/>
              <a:gd name="connsiteY0" fmla="*/ 559982 h 559982"/>
              <a:gd name="connsiteX1" fmla="*/ 219740 w 609600"/>
              <a:gd name="connsiteY1" fmla="*/ 127591 h 559982"/>
              <a:gd name="connsiteX2" fmla="*/ 609600 w 609600"/>
              <a:gd name="connsiteY2" fmla="*/ 0 h 55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59982">
                <a:moveTo>
                  <a:pt x="0" y="559982"/>
                </a:moveTo>
                <a:cubicBezTo>
                  <a:pt x="59070" y="390451"/>
                  <a:pt x="118140" y="220921"/>
                  <a:pt x="219740" y="127591"/>
                </a:cubicBezTo>
                <a:cubicBezTo>
                  <a:pt x="321340" y="34261"/>
                  <a:pt x="532809" y="16539"/>
                  <a:pt x="609600" y="0"/>
                </a:cubicBezTo>
              </a:path>
            </a:pathLst>
          </a:custGeom>
          <a:noFill/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7454B6D-B123-4355-98C4-F2995CF71C84}"/>
              </a:ext>
            </a:extLst>
          </p:cNvPr>
          <p:cNvSpPr txBox="1"/>
          <p:nvPr/>
        </p:nvSpPr>
        <p:spPr>
          <a:xfrm>
            <a:off x="361940" y="1203785"/>
            <a:ext cx="141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b="1" dirty="0">
                <a:solidFill>
                  <a:schemeClr val="tx2"/>
                </a:solidFill>
              </a:rPr>
              <a:t>Blocs physiques à poser sur une table</a:t>
            </a:r>
          </a:p>
        </p:txBody>
      </p:sp>
      <p:cxnSp>
        <p:nvCxnSpPr>
          <p:cNvPr id="24" name="Connecteur en arc 24">
            <a:extLst>
              <a:ext uri="{FF2B5EF4-FFF2-40B4-BE49-F238E27FC236}">
                <a16:creationId xmlns:a16="http://schemas.microsoft.com/office/drawing/2014/main" id="{228C35CF-190C-429E-AA4B-AC41DEFA4373}"/>
              </a:ext>
            </a:extLst>
          </p:cNvPr>
          <p:cNvCxnSpPr>
            <a:cxnSpLocks/>
          </p:cNvCxnSpPr>
          <p:nvPr/>
        </p:nvCxnSpPr>
        <p:spPr>
          <a:xfrm flipV="1">
            <a:off x="2578981" y="1563619"/>
            <a:ext cx="984229" cy="511380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6C58D0C0-A808-474F-8915-787AF1CBF78F}"/>
              </a:ext>
            </a:extLst>
          </p:cNvPr>
          <p:cNvSpPr txBox="1"/>
          <p:nvPr/>
        </p:nvSpPr>
        <p:spPr>
          <a:xfrm>
            <a:off x="313571" y="3380072"/>
            <a:ext cx="131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b="1" dirty="0">
                <a:solidFill>
                  <a:schemeClr val="tx2"/>
                </a:solidFill>
              </a:rPr>
              <a:t>Les blocs communiquent entre eux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41E89E3-6707-42F0-B71B-43469FE800EA}"/>
              </a:ext>
            </a:extLst>
          </p:cNvPr>
          <p:cNvSpPr txBox="1"/>
          <p:nvPr/>
        </p:nvSpPr>
        <p:spPr>
          <a:xfrm>
            <a:off x="3967049" y="1962557"/>
            <a:ext cx="1462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b="1" dirty="0">
                <a:solidFill>
                  <a:schemeClr val="tx2"/>
                </a:solidFill>
              </a:rPr>
              <a:t>Un ordinateur récupère le code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22B586A-CE8D-4BEB-BC73-7CB8E140C460}"/>
              </a:ext>
            </a:extLst>
          </p:cNvPr>
          <p:cNvSpPr txBox="1"/>
          <p:nvPr/>
        </p:nvSpPr>
        <p:spPr>
          <a:xfrm>
            <a:off x="6713424" y="1993972"/>
            <a:ext cx="166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00" b="1" dirty="0">
                <a:solidFill>
                  <a:schemeClr val="tx2"/>
                </a:solidFill>
              </a:rPr>
              <a:t>La brique EV3 lance le programme fait par l’utilisateur</a:t>
            </a:r>
          </a:p>
        </p:txBody>
      </p:sp>
      <p:cxnSp>
        <p:nvCxnSpPr>
          <p:cNvPr id="40" name="Connecteur en arc 24">
            <a:extLst>
              <a:ext uri="{FF2B5EF4-FFF2-40B4-BE49-F238E27FC236}">
                <a16:creationId xmlns:a16="http://schemas.microsoft.com/office/drawing/2014/main" id="{5CFD9381-F61C-423A-8AD3-CEC9EEBBFA8C}"/>
              </a:ext>
            </a:extLst>
          </p:cNvPr>
          <p:cNvCxnSpPr>
            <a:cxnSpLocks/>
          </p:cNvCxnSpPr>
          <p:nvPr/>
        </p:nvCxnSpPr>
        <p:spPr>
          <a:xfrm>
            <a:off x="5114741" y="1767484"/>
            <a:ext cx="1902833" cy="1014457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4B2E4F7-FE98-4799-9B84-D0E8A37BE56C}"/>
              </a:ext>
            </a:extLst>
          </p:cNvPr>
          <p:cNvCxnSpPr>
            <a:cxnSpLocks/>
          </p:cNvCxnSpPr>
          <p:nvPr/>
        </p:nvCxnSpPr>
        <p:spPr>
          <a:xfrm flipH="1" flipV="1">
            <a:off x="1436163" y="2526256"/>
            <a:ext cx="422134" cy="2251510"/>
          </a:xfrm>
          <a:prstGeom prst="straightConnector1">
            <a:avLst/>
          </a:prstGeom>
          <a:ln w="28575">
            <a:solidFill>
              <a:srgbClr val="413C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4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5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86995" cy="1072753"/>
          </a:xfrm>
        </p:spPr>
        <p:txBody>
          <a:bodyPr/>
          <a:lstStyle/>
          <a:p>
            <a:r>
              <a:rPr lang="fr-FR" dirty="0"/>
              <a:t>Pourquoi Tinguely EV3 ?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Tinguely EV3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830605-88FD-4BFF-96C9-905E048B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81" y="815165"/>
            <a:ext cx="6457950" cy="3210834"/>
          </a:xfrm>
          <a:prstGeom prst="rect">
            <a:avLst/>
          </a:prstGeom>
        </p:spPr>
      </p:pic>
      <p:sp>
        <p:nvSpPr>
          <p:cNvPr id="21" name="Espace réservé du contenu 1">
            <a:extLst>
              <a:ext uri="{FF2B5EF4-FFF2-40B4-BE49-F238E27FC236}">
                <a16:creationId xmlns:a16="http://schemas.microsoft.com/office/drawing/2014/main" id="{F8423676-2686-4918-898F-1951762A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4143374"/>
            <a:ext cx="7726363" cy="807085"/>
          </a:xfrm>
        </p:spPr>
        <p:txBody>
          <a:bodyPr>
            <a:normAutofit fontScale="85000" lnSpcReduction="10000"/>
          </a:bodyPr>
          <a:lstStyle/>
          <a:p>
            <a:r>
              <a:rPr lang="fr-CH" dirty="0"/>
              <a:t>Plutôt que d’utiliser un robot </a:t>
            </a:r>
            <a:r>
              <a:rPr lang="fr-CH" dirty="0" err="1"/>
              <a:t>movible</a:t>
            </a:r>
            <a:r>
              <a:rPr lang="fr-CH" dirty="0"/>
              <a:t>, proposer une machine à piloter avec une tâche précise à effectuer.</a:t>
            </a:r>
          </a:p>
          <a:p>
            <a:r>
              <a:rPr lang="fr-CH" dirty="0"/>
              <a:t>La machine peut être réinitialisée facilement lorsque l’utilisateur fait des erreurs.</a:t>
            </a:r>
          </a:p>
        </p:txBody>
      </p:sp>
    </p:spTree>
    <p:extLst>
      <p:ext uri="{BB962C8B-B14F-4D97-AF65-F5344CB8AC3E}">
        <p14:creationId xmlns:p14="http://schemas.microsoft.com/office/powerpoint/2010/main" val="8064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86995" cy="1072753"/>
          </a:xfrm>
        </p:spPr>
        <p:txBody>
          <a:bodyPr/>
          <a:lstStyle/>
          <a:p>
            <a:r>
              <a:rPr lang="fr-FR" dirty="0"/>
              <a:t>Par exemple …</a:t>
            </a:r>
            <a:br>
              <a:rPr lang="fr-FR" dirty="0"/>
            </a:br>
            <a:r>
              <a:rPr lang="fr-FR" dirty="0"/>
              <a:t>« Arriveras-tu à trier les balles de couleur ? »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Tinguely EV3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CE5B7F5-556F-46B2-AC72-8AA5EA69C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297" y="1518603"/>
            <a:ext cx="5046613" cy="3386137"/>
          </a:xfrm>
        </p:spPr>
      </p:pic>
      <p:sp>
        <p:nvSpPr>
          <p:cNvPr id="11" name="Forme libre 16">
            <a:extLst>
              <a:ext uri="{FF2B5EF4-FFF2-40B4-BE49-F238E27FC236}">
                <a16:creationId xmlns:a16="http://schemas.microsoft.com/office/drawing/2014/main" id="{47943BC2-191D-4112-A597-83D9D59784AB}"/>
              </a:ext>
            </a:extLst>
          </p:cNvPr>
          <p:cNvSpPr/>
          <p:nvPr/>
        </p:nvSpPr>
        <p:spPr>
          <a:xfrm rot="19927428" flipV="1">
            <a:off x="5799041" y="4342912"/>
            <a:ext cx="445326" cy="398990"/>
          </a:xfrm>
          <a:custGeom>
            <a:avLst/>
            <a:gdLst>
              <a:gd name="connsiteX0" fmla="*/ 0 w 609600"/>
              <a:gd name="connsiteY0" fmla="*/ 559982 h 559982"/>
              <a:gd name="connsiteX1" fmla="*/ 219740 w 609600"/>
              <a:gd name="connsiteY1" fmla="*/ 127591 h 559982"/>
              <a:gd name="connsiteX2" fmla="*/ 609600 w 609600"/>
              <a:gd name="connsiteY2" fmla="*/ 0 h 55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59982">
                <a:moveTo>
                  <a:pt x="0" y="559982"/>
                </a:moveTo>
                <a:cubicBezTo>
                  <a:pt x="59070" y="390451"/>
                  <a:pt x="118140" y="220921"/>
                  <a:pt x="219740" y="127591"/>
                </a:cubicBezTo>
                <a:cubicBezTo>
                  <a:pt x="321340" y="34261"/>
                  <a:pt x="532809" y="16539"/>
                  <a:pt x="609600" y="0"/>
                </a:cubicBezTo>
              </a:path>
            </a:pathLst>
          </a:custGeom>
          <a:noFill/>
          <a:ln w="1905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20F3041-4D74-45E8-91D8-399B3C1EF68E}"/>
              </a:ext>
            </a:extLst>
          </p:cNvPr>
          <p:cNvSpPr txBox="1"/>
          <p:nvPr/>
        </p:nvSpPr>
        <p:spPr>
          <a:xfrm>
            <a:off x="6311806" y="4418074"/>
            <a:ext cx="578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800" b="1" dirty="0">
                <a:solidFill>
                  <a:schemeClr val="tx2"/>
                </a:solidFill>
              </a:rPr>
              <a:t>Schéma moche</a:t>
            </a:r>
          </a:p>
        </p:txBody>
      </p:sp>
    </p:spTree>
    <p:extLst>
      <p:ext uri="{BB962C8B-B14F-4D97-AF65-F5344CB8AC3E}">
        <p14:creationId xmlns:p14="http://schemas.microsoft.com/office/powerpoint/2010/main" val="16594647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1326</TotalTime>
  <Words>233</Words>
  <Application>Microsoft Office PowerPoint</Application>
  <PresentationFormat>Affichage à l'écran (16:9)</PresentationFormat>
  <Paragraphs>54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arial</vt:lpstr>
      <vt:lpstr>Franklin Gothic Demi Cond</vt:lpstr>
      <vt:lpstr>Suisse Int'l Light</vt:lpstr>
      <vt:lpstr>Wingdings</vt:lpstr>
      <vt:lpstr>Thème Office</vt:lpstr>
      <vt:lpstr>Tinguely EV3</vt:lpstr>
      <vt:lpstr>Objectif : Introduire la robotique avec un EV3</vt:lpstr>
      <vt:lpstr>Objectif : Expliquer comment on programme</vt:lpstr>
      <vt:lpstr>On programme en général avec un logiciel</vt:lpstr>
      <vt:lpstr>Et si on utilisait une interface tangible ?</vt:lpstr>
      <vt:lpstr>Déjà utilisé pour s’entrainer</vt:lpstr>
      <vt:lpstr>Et si on rendait les blocs intelligents ?</vt:lpstr>
      <vt:lpstr>Pourquoi Tinguely EV3 ?</vt:lpstr>
      <vt:lpstr>Par exemple … « Arriveras-tu à trier les balles de couleur ? 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Michel Jonathan</cp:lastModifiedBy>
  <cp:revision>133</cp:revision>
  <cp:lastPrinted>2021-10-14T14:37:19Z</cp:lastPrinted>
  <dcterms:created xsi:type="dcterms:W3CDTF">2019-04-02T06:24:35Z</dcterms:created>
  <dcterms:modified xsi:type="dcterms:W3CDTF">2022-02-17T15:32:17Z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